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1" r:id="rId2"/>
    <p:sldId id="284" r:id="rId3"/>
    <p:sldId id="280" r:id="rId4"/>
    <p:sldId id="261" r:id="rId5"/>
    <p:sldId id="294" r:id="rId6"/>
    <p:sldId id="293" r:id="rId7"/>
    <p:sldId id="295" r:id="rId8"/>
    <p:sldId id="296" r:id="rId9"/>
    <p:sldId id="297" r:id="rId10"/>
    <p:sldId id="279" r:id="rId11"/>
    <p:sldId id="277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AED"/>
          </a:solidFill>
        </a:fill>
      </a:tcStyle>
    </a:wholeTbl>
    <a:band1H>
      <a:tcStyle>
        <a:tcBdr/>
        <a:fill>
          <a:solidFill>
            <a:srgbClr val="CCD2D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CD2D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156082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156082"/>
          </a:solidFill>
        </a:fill>
      </a:tcStyle>
    </a:firstRow>
  </a:tblStyle>
  <a:tblStyle styleId="{7E9639D4-E3E2-4D34-9284-5A2195B3D0D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Row>
  </a:tblStyle>
  <a:tblStyle styleId="{5A111915-BE36-4E01-A7E5-04B1672EAD32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A02B93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02B93"/>
          </a:solidFill>
        </a:fill>
      </a:tcStyle>
    </a:firstRow>
  </a:tblStyle>
  <a:tblStyle styleId="{17292A2E-F333-43FB-9621-5CBBE7FDCDCB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F9ED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F9ED5"/>
          </a:solidFill>
        </a:fill>
      </a:tcStyle>
    </a:firstRow>
  </a:tblStyle>
  <a:tblStyle styleId="{F2DE63D5-997A-4646-A377-4702673A728D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196B24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96B2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BBC67A-8C6C-4F11-A870-57CB98BBAC05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5/6/2025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BFDEA8-834B-4786-A14E-82AC109AA6CB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58339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D7DB640-E377-45E6-A48B-20F4A8202E37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F6476FB-2556-4DEF-BA60-E4318EFA37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78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F6711A0-5804-465F-B369-FFDB33132CB2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D2B329-9997-4741-A9C9-A9BD8D149D20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85E3E4-3F15-4459-9127-CB998B409C29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2FD2C9-E825-4ADD-9251-3C11CE661CE1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2FD2C9-E825-4ADD-9251-3C11CE661CE1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972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8E1BB51-11F1-47C0-B268-BD48BD5CE5FF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C77A856-9143-48D9-BFD7-04FD5864D44E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</p:spPr>
        <p:txBody>
          <a:bodyPr anchorCtr="1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1524003" y="2286000"/>
            <a:ext cx="9144000" cy="2286000"/>
          </a:xfrm>
        </p:spPr>
        <p:txBody>
          <a:bodyPr anchorCtr="1"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746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365760"/>
            <a:ext cx="10515600" cy="1325559"/>
          </a:xfrm>
        </p:spPr>
        <p:txBody>
          <a:bodyPr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Content Placeholder 10"/>
          <p:cNvSpPr txBox="1">
            <a:spLocks noGrp="1"/>
          </p:cNvSpPr>
          <p:nvPr>
            <p:ph idx="4294967295"/>
          </p:nvPr>
        </p:nvSpPr>
        <p:spPr>
          <a:xfrm>
            <a:off x="838203" y="1790331"/>
            <a:ext cx="5134337" cy="411305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10"/>
          <p:cNvSpPr txBox="1">
            <a:spLocks noGrp="1"/>
          </p:cNvSpPr>
          <p:nvPr>
            <p:ph idx="4294967295"/>
          </p:nvPr>
        </p:nvSpPr>
        <p:spPr>
          <a:xfrm>
            <a:off x="6219465" y="1790331"/>
            <a:ext cx="5134337" cy="411305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/>
          <p:nvPr/>
        </p:nvSpPr>
        <p:spPr>
          <a:xfrm>
            <a:off x="0" y="6303965"/>
            <a:ext cx="12191996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546E1D-F2F9-497D-9D8F-A5A926F614CB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9C4148-A5C4-4EFA-81A4-97A43738CA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Table Placeholder 7"/>
          <p:cNvSpPr txBox="1">
            <a:spLocks noGrp="1"/>
          </p:cNvSpPr>
          <p:nvPr>
            <p:ph type="tbl" idx="4294967295"/>
          </p:nvPr>
        </p:nvSpPr>
        <p:spPr>
          <a:xfrm>
            <a:off x="613187" y="2107801"/>
            <a:ext cx="10965631" cy="39201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B766AE-2BBA-4375-A6D6-75D3CA973F97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31A221-268D-42E1-A51C-22331691C0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858000"/>
          </a:xfrm>
          <a:solidFill>
            <a:srgbClr val="000000"/>
          </a:solidFill>
        </p:spPr>
        <p:txBody>
          <a:bodyPr anchorCtr="1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1362437" y="400488"/>
            <a:ext cx="9467130" cy="2527913"/>
          </a:xfrm>
        </p:spPr>
        <p:txBody>
          <a:bodyPr anchor="b" anchorCtr="1">
            <a:noAutofit/>
          </a:bodyPr>
          <a:lstStyle>
            <a:lvl1pPr algn="ctr">
              <a:spcBef>
                <a:spcPts val="1000"/>
              </a:spcBef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1362071" y="3738624"/>
            <a:ext cx="9467853" cy="2527913"/>
          </a:xfrm>
        </p:spPr>
        <p:txBody>
          <a:bodyPr anchorCtr="1"/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1259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562813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Picture Placeholder 9"/>
          <p:cNvSpPr txBox="1">
            <a:spLocks noGrp="1"/>
          </p:cNvSpPr>
          <p:nvPr>
            <p:ph type="pic" idx="4294967295"/>
          </p:nvPr>
        </p:nvSpPr>
        <p:spPr>
          <a:xfrm>
            <a:off x="-28885" y="0"/>
            <a:ext cx="6115049" cy="6858000"/>
          </a:xfrm>
        </p:spPr>
        <p:txBody>
          <a:bodyPr tIns="0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4294967295"/>
          </p:nvPr>
        </p:nvSpPr>
        <p:spPr>
          <a:xfrm>
            <a:off x="6562822" y="2752344"/>
            <a:ext cx="4837176" cy="31363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800" cap="all" spc="3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cap="all" spc="3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cap="all" spc="3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/>
          <p:nvPr/>
        </p:nvSpPr>
        <p:spPr>
          <a:xfrm>
            <a:off x="6562813" y="6303965"/>
            <a:ext cx="3014977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3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17597" y="761996"/>
            <a:ext cx="5066251" cy="2900677"/>
          </a:xfrm>
        </p:spPr>
        <p:txBody>
          <a:bodyPr anchor="b"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11"/>
          <p:cNvSpPr txBox="1">
            <a:spLocks noGrp="1"/>
          </p:cNvSpPr>
          <p:nvPr>
            <p:ph type="pic" idx="4294967295"/>
          </p:nvPr>
        </p:nvSpPr>
        <p:spPr>
          <a:xfrm>
            <a:off x="6086164" y="-22229"/>
            <a:ext cx="6080759" cy="6902448"/>
          </a:xfrm>
        </p:spPr>
        <p:txBody>
          <a:bodyPr lIns="0" tIns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image</a:t>
            </a:r>
          </a:p>
        </p:txBody>
      </p:sp>
      <p:sp>
        <p:nvSpPr>
          <p:cNvPr id="4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117597" y="4145276"/>
            <a:ext cx="5066251" cy="690884"/>
          </a:xfrm>
          <a:gradFill>
            <a:gsLst>
              <a:gs pos="0">
                <a:srgbClr val="00023A"/>
              </a:gs>
              <a:gs pos="100000">
                <a:srgbClr val="A53F51"/>
              </a:gs>
            </a:gsLst>
            <a:lin ang="10200000"/>
          </a:gradFill>
        </p:spPr>
        <p:txBody>
          <a:bodyPr anchor="ctr" anchorCtr="1"/>
          <a:lstStyle>
            <a:lvl1pPr marL="0" indent="0" algn="ctr">
              <a:buNone/>
              <a:defRPr sz="2400" cap="all">
                <a:solidFill>
                  <a:srgbClr val="FFFFFF"/>
                </a:solidFill>
                <a:latin typeface="Calibri Ligh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3219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242428" y="466344"/>
            <a:ext cx="6241648" cy="1710357"/>
          </a:xfrm>
        </p:spPr>
        <p:txBody>
          <a:bodyPr bIns="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Picture Placeholder 9"/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4287841" cy="6858000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4294967295"/>
          </p:nvPr>
        </p:nvSpPr>
        <p:spPr>
          <a:xfrm>
            <a:off x="5242428" y="2286000"/>
            <a:ext cx="6241648" cy="3474720"/>
          </a:xfrm>
        </p:spPr>
        <p:txBody>
          <a:bodyPr/>
          <a:lstStyle>
            <a:lvl1pPr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1pPr>
            <a:lvl2pPr marL="2286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2286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2286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2286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/>
          <p:nvPr/>
        </p:nvSpPr>
        <p:spPr>
          <a:xfrm>
            <a:off x="5291587" y="6303965"/>
            <a:ext cx="4287182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426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524003" y="1143000"/>
            <a:ext cx="9144000" cy="2286000"/>
          </a:xfrm>
        </p:spPr>
        <p:txBody>
          <a:bodyPr anchor="b" anchorCtr="1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524003" y="3835194"/>
            <a:ext cx="9144000" cy="683221"/>
          </a:xfrm>
          <a:gradFill>
            <a:gsLst>
              <a:gs pos="0">
                <a:srgbClr val="00023A"/>
              </a:gs>
              <a:gs pos="100000">
                <a:srgbClr val="A53F51"/>
              </a:gs>
            </a:gsLst>
            <a:path path="circle">
              <a:fillToRect l="100000" t="100000"/>
            </a:path>
          </a:gradFill>
        </p:spPr>
        <p:txBody>
          <a:bodyPr anchor="ctr" anchorCtr="1"/>
          <a:lstStyle>
            <a:lvl1pPr marL="0" indent="0" algn="ctr">
              <a:buNone/>
              <a:defRPr sz="2400" cap="all" spc="3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1199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0" y="6303965"/>
            <a:ext cx="12191996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/>
          <p:cNvSpPr txBox="1">
            <a:spLocks noGrp="1"/>
          </p:cNvSpPr>
          <p:nvPr>
            <p:ph type="title"/>
          </p:nvPr>
        </p:nvSpPr>
        <p:spPr>
          <a:xfrm>
            <a:off x="838203" y="365760"/>
            <a:ext cx="10515600" cy="1325880"/>
          </a:xfrm>
        </p:spPr>
        <p:txBody>
          <a:bodyPr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10"/>
          <p:cNvSpPr txBox="1">
            <a:spLocks noGrp="1"/>
          </p:cNvSpPr>
          <p:nvPr>
            <p:ph idx="4294967295"/>
          </p:nvPr>
        </p:nvSpPr>
        <p:spPr>
          <a:xfrm>
            <a:off x="838203" y="2024783"/>
            <a:ext cx="5212080" cy="4137184"/>
          </a:xfrm>
        </p:spPr>
        <p:txBody>
          <a:bodyPr/>
          <a:lstStyle>
            <a:lvl1pPr marL="0" indent="0"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10"/>
          <p:cNvSpPr txBox="1">
            <a:spLocks noGrp="1"/>
          </p:cNvSpPr>
          <p:nvPr>
            <p:ph idx="4294967295"/>
          </p:nvPr>
        </p:nvSpPr>
        <p:spPr>
          <a:xfrm>
            <a:off x="6459797" y="2024783"/>
            <a:ext cx="4894005" cy="4137184"/>
          </a:xfrm>
        </p:spPr>
        <p:txBody>
          <a:bodyPr/>
          <a:lstStyle>
            <a:lvl1pPr marL="0" indent="0"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5A6FC-9CB0-4040-80EB-BAD8C9991E21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7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63EBFA-A4F6-4CE3-977F-9A2B5DB768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8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365760"/>
            <a:ext cx="10515600" cy="1325880"/>
          </a:xfrm>
        </p:spPr>
        <p:txBody>
          <a:bodyPr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Content Placeholder 10"/>
          <p:cNvSpPr txBox="1">
            <a:spLocks noGrp="1"/>
          </p:cNvSpPr>
          <p:nvPr>
            <p:ph idx="4294967295"/>
          </p:nvPr>
        </p:nvSpPr>
        <p:spPr>
          <a:xfrm>
            <a:off x="838203" y="2024783"/>
            <a:ext cx="2878394" cy="4137184"/>
          </a:xfrm>
        </p:spPr>
        <p:txBody>
          <a:bodyPr/>
          <a:lstStyle>
            <a:lvl1pPr marL="342900" indent="-342900">
              <a:spcAft>
                <a:spcPts val="1000"/>
              </a:spcAft>
              <a:buClr>
                <a:srgbClr val="E89756"/>
              </a:buClr>
              <a:buFont typeface="Calibri Light"/>
              <a:buAutoNum type="arabicPeriod"/>
              <a:defRPr sz="1800"/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Calibri Light"/>
              <a:buAutoNum type="alphaLcPeriod"/>
              <a:defRPr sz="1800"/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Calibri Light"/>
              <a:buAutoNum type="arabicParenR"/>
              <a:defRPr sz="1800"/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Calibri Light"/>
              <a:buAutoNum type="alphaLcParenR"/>
              <a:defRPr/>
            </a:lvl4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10"/>
          <p:cNvSpPr txBox="1">
            <a:spLocks noGrp="1"/>
          </p:cNvSpPr>
          <p:nvPr>
            <p:ph idx="4294967295"/>
          </p:nvPr>
        </p:nvSpPr>
        <p:spPr>
          <a:xfrm>
            <a:off x="6459797" y="2024783"/>
            <a:ext cx="4894005" cy="4137184"/>
          </a:xfrm>
        </p:spPr>
        <p:txBody>
          <a:bodyPr/>
          <a:lstStyle>
            <a:lvl1pPr marL="0" indent="0"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5C8B59-B4E6-4BDB-8F03-14F1D1DE5B4E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5FD554-5D1E-4472-8498-8CD80ECC74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448056"/>
            <a:ext cx="6172200" cy="158191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10"/>
          <p:cNvSpPr txBox="1">
            <a:spLocks noGrp="1"/>
          </p:cNvSpPr>
          <p:nvPr>
            <p:ph idx="4294967295"/>
          </p:nvPr>
        </p:nvSpPr>
        <p:spPr>
          <a:xfrm>
            <a:off x="838203" y="2257059"/>
            <a:ext cx="4894005" cy="3904908"/>
          </a:xfrm>
        </p:spPr>
        <p:txBody>
          <a:bodyPr/>
          <a:lstStyle>
            <a:lvl1pPr marL="0" indent="0"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8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10"/>
          <p:cNvSpPr txBox="1">
            <a:spLocks noGrp="1"/>
          </p:cNvSpPr>
          <p:nvPr>
            <p:ph type="pic" idx="4294967295"/>
          </p:nvPr>
        </p:nvSpPr>
        <p:spPr>
          <a:xfrm>
            <a:off x="7500942" y="-22229"/>
            <a:ext cx="4714875" cy="6880229"/>
          </a:xfrm>
        </p:spPr>
        <p:txBody>
          <a:bodyPr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Rectangle 11"/>
          <p:cNvSpPr/>
          <p:nvPr/>
        </p:nvSpPr>
        <p:spPr>
          <a:xfrm>
            <a:off x="993815" y="6303965"/>
            <a:ext cx="4287182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path path="circle">
              <a:fillToRect l="100000" t="10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00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3" y="365760"/>
            <a:ext cx="10515600" cy="1325559"/>
          </a:xfrm>
        </p:spPr>
        <p:txBody>
          <a:bodyPr anchorCtr="1">
            <a:noAutofit/>
          </a:bodyPr>
          <a:lstStyle>
            <a:lvl1pPr algn="ctr"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Content Placeholder 10"/>
          <p:cNvSpPr txBox="1">
            <a:spLocks noGrp="1"/>
          </p:cNvSpPr>
          <p:nvPr>
            <p:ph idx="4294967295"/>
          </p:nvPr>
        </p:nvSpPr>
        <p:spPr>
          <a:xfrm>
            <a:off x="896075" y="2106594"/>
            <a:ext cx="2067046" cy="3633789"/>
          </a:xfrm>
        </p:spPr>
        <p:txBody>
          <a:bodyPr/>
          <a:lstStyle>
            <a:lvl1pPr marL="0" indent="0">
              <a:buNone/>
              <a:defRPr sz="1800"/>
            </a:lvl1pPr>
            <a:lvl2pPr marL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600"/>
            </a:lvl2pPr>
            <a:lvl3pPr marL="4572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400"/>
            </a:lvl3pPr>
            <a:lvl4pPr marL="6858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400"/>
            </a:lvl4pPr>
            <a:lvl5pPr marL="91440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ble Placeholder 7"/>
          <p:cNvSpPr txBox="1">
            <a:spLocks noGrp="1"/>
          </p:cNvSpPr>
          <p:nvPr>
            <p:ph type="tbl" idx="4294967295"/>
          </p:nvPr>
        </p:nvSpPr>
        <p:spPr>
          <a:xfrm>
            <a:off x="3483982" y="2106594"/>
            <a:ext cx="7869820" cy="40167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icon to add table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24A5D7-B9D7-4E2B-B706-1B56D3A7CD15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499BFA-0753-415F-9C5F-7751662083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43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676"/>
                </a:solidFill>
                <a:uFillTx/>
                <a:latin typeface="Calibri"/>
              </a:defRPr>
            </a:lvl1pPr>
          </a:lstStyle>
          <a:p>
            <a:pPr lvl="0"/>
            <a:fld id="{C358927F-083D-4D92-9A42-A4464BBC5D0E}" type="datetime1">
              <a:rPr lang="en-US"/>
              <a:pPr lvl="0"/>
              <a:t>5/6/2025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676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676"/>
                </a:solidFill>
                <a:uFillTx/>
                <a:latin typeface="Calibri"/>
              </a:defRPr>
            </a:lvl1pPr>
          </a:lstStyle>
          <a:p>
            <a:pPr lvl="0"/>
            <a:fld id="{5D7E7DCD-5876-4CD7-99AC-7AECB66794B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800" b="0" i="0" u="none" strike="noStrike" kern="1200" cap="all" spc="30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abstract image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alphaModFix amt="52000"/>
          </a:blip>
          <a:srcRect/>
          <a:stretch>
            <a:fillRect/>
          </a:stretch>
        </p:blipFill>
        <p:spPr>
          <a:xfrm>
            <a:off x="-138312" y="0"/>
            <a:ext cx="12191996" cy="6858000"/>
          </a:xfrm>
        </p:spPr>
      </p:pic>
      <p:sp>
        <p:nvSpPr>
          <p:cNvPr id="3" name="Title 5"/>
          <p:cNvSpPr txBox="1">
            <a:spLocks noGrp="1"/>
          </p:cNvSpPr>
          <p:nvPr>
            <p:ph type="title"/>
          </p:nvPr>
        </p:nvSpPr>
        <p:spPr>
          <a:xfrm>
            <a:off x="1524003" y="2501149"/>
            <a:ext cx="9144000" cy="2286000"/>
          </a:xfrm>
        </p:spPr>
        <p:txBody>
          <a:bodyPr/>
          <a:lstStyle/>
          <a:p>
            <a:pPr lvl="0"/>
            <a:r>
              <a:rPr lang="en-US"/>
              <a:t>Napredni preverjevalnik gesel</a:t>
            </a:r>
          </a:p>
        </p:txBody>
      </p:sp>
      <p:sp>
        <p:nvSpPr>
          <p:cNvPr id="4" name="Title 5"/>
          <p:cNvSpPr txBox="1"/>
          <p:nvPr/>
        </p:nvSpPr>
        <p:spPr>
          <a:xfrm>
            <a:off x="1524003" y="4356850"/>
            <a:ext cx="9144000" cy="22860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800" b="0" i="0" u="none" strike="noStrike" kern="1200" cap="all" spc="300" baseline="0">
                <a:solidFill>
                  <a:srgbClr val="FFFFFF"/>
                </a:solidFill>
                <a:uFillTx/>
                <a:latin typeface="Calibri Light"/>
              </a:rPr>
              <a:t>Preverjanje zlorab in šibkosti gesel</a:t>
            </a:r>
            <a:endParaRPr lang="en-US" sz="2800" b="0" i="0" u="none" strike="noStrike" kern="1200" cap="all" spc="300" baseline="0">
              <a:solidFill>
                <a:srgbClr val="FFFFFF"/>
              </a:solidFill>
              <a:uFillTx/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 smtClean="0"/>
              <a:t>Zakaj je preprečevanje napad z slovarjer pomembno?</a:t>
            </a:r>
            <a:endParaRPr 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3" y="2024783"/>
            <a:ext cx="5212080" cy="4137184"/>
          </a:xfrm>
        </p:spPr>
        <p:txBody>
          <a:bodyPr/>
          <a:lstStyle/>
          <a:p>
            <a:pPr marL="0" lvl="0" indent="0">
              <a:buNone/>
            </a:pPr>
            <a:r>
              <a:rPr lang="en-US" sz="1800" dirty="0" err="1" smtClean="0"/>
              <a:t>Napad</a:t>
            </a:r>
            <a:r>
              <a:rPr lang="en-US" sz="1800" dirty="0" smtClean="0"/>
              <a:t> s </a:t>
            </a:r>
            <a:r>
              <a:rPr lang="en-US" sz="1800" dirty="0" err="1" smtClean="0"/>
              <a:t>slovarjem</a:t>
            </a:r>
            <a:r>
              <a:rPr lang="en-US" sz="1800" dirty="0" smtClean="0"/>
              <a:t> (</a:t>
            </a:r>
            <a:r>
              <a:rPr lang="en-US" sz="1800" dirty="0" err="1" smtClean="0"/>
              <a:t>ang.</a:t>
            </a:r>
            <a:r>
              <a:rPr lang="en-US" sz="1800" dirty="0" smtClean="0"/>
              <a:t> </a:t>
            </a:r>
            <a:r>
              <a:rPr lang="en-US" sz="1800" i="1" dirty="0" smtClean="0"/>
              <a:t>dictionary attack</a:t>
            </a:r>
            <a:r>
              <a:rPr lang="en-US" sz="1800" dirty="0" smtClean="0"/>
              <a:t>) je </a:t>
            </a:r>
            <a:r>
              <a:rPr lang="en-US" sz="1800" dirty="0" err="1" smtClean="0"/>
              <a:t>tehnika</a:t>
            </a:r>
            <a:r>
              <a:rPr lang="en-US" sz="1800" dirty="0" smtClean="0"/>
              <a:t> </a:t>
            </a:r>
            <a:r>
              <a:rPr lang="en-US" sz="1800" dirty="0" err="1" smtClean="0"/>
              <a:t>ugibanja</a:t>
            </a:r>
            <a:r>
              <a:rPr lang="en-US" sz="1800" dirty="0" smtClean="0"/>
              <a:t> </a:t>
            </a:r>
            <a:r>
              <a:rPr lang="en-US" sz="1800" dirty="0" err="1" smtClean="0"/>
              <a:t>gesel</a:t>
            </a:r>
            <a:r>
              <a:rPr lang="en-US" sz="1800" dirty="0" smtClean="0"/>
              <a:t>, </a:t>
            </a:r>
            <a:r>
              <a:rPr lang="en-US" sz="1800" dirty="0" err="1" smtClean="0"/>
              <a:t>kjer</a:t>
            </a:r>
            <a:r>
              <a:rPr lang="en-US" sz="1800" dirty="0" smtClean="0"/>
              <a:t> </a:t>
            </a:r>
            <a:r>
              <a:rPr lang="en-US" sz="1800" dirty="0" err="1" smtClean="0"/>
              <a:t>napadalec</a:t>
            </a:r>
            <a:r>
              <a:rPr lang="en-US" sz="1800" dirty="0" smtClean="0"/>
              <a:t> </a:t>
            </a:r>
            <a:r>
              <a:rPr lang="en-US" sz="1800" dirty="0" err="1" smtClean="0"/>
              <a:t>uporablja</a:t>
            </a:r>
            <a:r>
              <a:rPr lang="en-US" sz="1800" dirty="0" smtClean="0"/>
              <a:t> </a:t>
            </a:r>
            <a:r>
              <a:rPr lang="en-US" sz="1800" dirty="0" err="1" smtClean="0"/>
              <a:t>vnaprej</a:t>
            </a:r>
            <a:r>
              <a:rPr lang="en-US" sz="1800" dirty="0" smtClean="0"/>
              <a:t> </a:t>
            </a:r>
            <a:r>
              <a:rPr lang="en-US" sz="1800" dirty="0" err="1" smtClean="0"/>
              <a:t>pripravljen</a:t>
            </a:r>
            <a:r>
              <a:rPr lang="en-US" sz="1800" dirty="0" smtClean="0"/>
              <a:t> </a:t>
            </a:r>
            <a:r>
              <a:rPr lang="en-US" sz="1800" dirty="0" err="1" smtClean="0"/>
              <a:t>seznam</a:t>
            </a:r>
            <a:r>
              <a:rPr lang="en-US" sz="1800" dirty="0" smtClean="0"/>
              <a:t> </a:t>
            </a:r>
            <a:r>
              <a:rPr lang="en-US" sz="1800" dirty="0" err="1" smtClean="0"/>
              <a:t>pogostih</a:t>
            </a:r>
            <a:r>
              <a:rPr lang="en-US" sz="1800" dirty="0" smtClean="0"/>
              <a:t> </a:t>
            </a:r>
            <a:r>
              <a:rPr lang="en-US" sz="1800" dirty="0" err="1" smtClean="0"/>
              <a:t>ali</a:t>
            </a:r>
            <a:r>
              <a:rPr lang="en-US" sz="1800" dirty="0" smtClean="0"/>
              <a:t> </a:t>
            </a:r>
            <a:r>
              <a:rPr lang="en-US" sz="1800" dirty="0" err="1" smtClean="0"/>
              <a:t>predvidljivih</a:t>
            </a:r>
            <a:r>
              <a:rPr lang="en-US" sz="1800" dirty="0" smtClean="0"/>
              <a:t> </a:t>
            </a:r>
            <a:r>
              <a:rPr lang="en-US" sz="1800" dirty="0" err="1" smtClean="0"/>
              <a:t>gesel</a:t>
            </a:r>
            <a:r>
              <a:rPr lang="en-US" sz="1800" dirty="0" smtClean="0"/>
              <a:t> – </a:t>
            </a:r>
            <a:r>
              <a:rPr lang="en-US" sz="1800" dirty="0" err="1" smtClean="0"/>
              <a:t>tako</a:t>
            </a:r>
            <a:r>
              <a:rPr lang="en-US" sz="1800" dirty="0" smtClean="0"/>
              <a:t> </a:t>
            </a:r>
            <a:r>
              <a:rPr lang="en-US" sz="1800" dirty="0" err="1" smtClean="0"/>
              <a:t>imenovan</a:t>
            </a:r>
            <a:r>
              <a:rPr lang="en-US" sz="1800" dirty="0" smtClean="0"/>
              <a:t> "</a:t>
            </a:r>
            <a:r>
              <a:rPr lang="en-US" sz="1800" dirty="0" err="1" smtClean="0"/>
              <a:t>slovar</a:t>
            </a:r>
            <a:r>
              <a:rPr lang="en-US" sz="1800" dirty="0" smtClean="0"/>
              <a:t> </a:t>
            </a:r>
            <a:r>
              <a:rPr lang="en-US" sz="1800" dirty="0" err="1" smtClean="0"/>
              <a:t>gesel</a:t>
            </a:r>
            <a:r>
              <a:rPr lang="en-US" sz="1800" dirty="0" smtClean="0"/>
              <a:t>". Ta </a:t>
            </a:r>
            <a:r>
              <a:rPr lang="en-US" sz="1800" dirty="0" err="1" smtClean="0"/>
              <a:t>napad</a:t>
            </a:r>
            <a:r>
              <a:rPr lang="en-US" sz="1800" dirty="0" smtClean="0"/>
              <a:t> </a:t>
            </a:r>
            <a:r>
              <a:rPr lang="en-US" sz="1800" dirty="0" err="1" smtClean="0"/>
              <a:t>temelji</a:t>
            </a:r>
            <a:r>
              <a:rPr lang="en-US" sz="1800" dirty="0" smtClean="0"/>
              <a:t> </a:t>
            </a:r>
            <a:r>
              <a:rPr lang="en-US" sz="1800" dirty="0" err="1" smtClean="0"/>
              <a:t>na</a:t>
            </a:r>
            <a:r>
              <a:rPr lang="en-US" sz="1800" dirty="0" smtClean="0"/>
              <a:t> </a:t>
            </a:r>
            <a:r>
              <a:rPr lang="en-US" sz="1800" dirty="0" err="1" smtClean="0"/>
              <a:t>domnevi</a:t>
            </a:r>
            <a:r>
              <a:rPr lang="en-US" sz="1800" dirty="0" smtClean="0"/>
              <a:t>, da </a:t>
            </a:r>
            <a:r>
              <a:rPr lang="en-US" sz="1800" dirty="0" err="1" smtClean="0"/>
              <a:t>veliko</a:t>
            </a:r>
            <a:r>
              <a:rPr lang="en-US" sz="1800" dirty="0" smtClean="0"/>
              <a:t> </a:t>
            </a:r>
            <a:r>
              <a:rPr lang="en-US" sz="1800" dirty="0" err="1" smtClean="0"/>
              <a:t>uporabnikov</a:t>
            </a:r>
            <a:r>
              <a:rPr lang="en-US" sz="1800" dirty="0" smtClean="0"/>
              <a:t> </a:t>
            </a:r>
            <a:r>
              <a:rPr lang="en-US" sz="1800" dirty="0" err="1" smtClean="0"/>
              <a:t>uporablja</a:t>
            </a:r>
            <a:r>
              <a:rPr lang="en-US" sz="1800" dirty="0" smtClean="0"/>
              <a:t> </a:t>
            </a:r>
            <a:r>
              <a:rPr lang="en-US" sz="1800" dirty="0" err="1" smtClean="0"/>
              <a:t>enostavna</a:t>
            </a:r>
            <a:r>
              <a:rPr lang="en-US" sz="1800" dirty="0" smtClean="0"/>
              <a:t> </a:t>
            </a:r>
            <a:r>
              <a:rPr lang="en-US" sz="1800" dirty="0" err="1" smtClean="0"/>
              <a:t>gesla</a:t>
            </a:r>
            <a:r>
              <a:rPr lang="en-US" sz="1800" dirty="0" smtClean="0"/>
              <a:t>, </a:t>
            </a:r>
            <a:r>
              <a:rPr lang="en-US" sz="1800" dirty="0" err="1" smtClean="0"/>
              <a:t>kot</a:t>
            </a:r>
            <a:r>
              <a:rPr lang="en-US" sz="1800" dirty="0" smtClean="0"/>
              <a:t> so:</a:t>
            </a:r>
            <a:endParaRPr lang="en-US" sz="1800" dirty="0"/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sl-SI" sz="1800" dirty="0" smtClean="0"/>
              <a:t>qwerty</a:t>
            </a:r>
            <a:endParaRPr lang="en-US" sz="1800" dirty="0"/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sl-SI" sz="1800" dirty="0" smtClean="0"/>
              <a:t>123456789</a:t>
            </a:r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sl-SI" sz="1800" dirty="0" smtClean="0"/>
              <a:t>Password123 </a:t>
            </a:r>
          </a:p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sl-SI" sz="1800" dirty="0" smtClean="0"/>
              <a:t>itn...........</a:t>
            </a:r>
            <a:endParaRPr lang="en-US" sz="1800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type="body" idx="4294967295"/>
          </p:nvPr>
        </p:nvSpPr>
        <p:spPr>
          <a:xfrm>
            <a:off x="6388776" y="2797140"/>
            <a:ext cx="4894005" cy="1641695"/>
          </a:xfrm>
        </p:spPr>
        <p:txBody>
          <a:bodyPr/>
          <a:lstStyle/>
          <a:p>
            <a:pPr marL="0" lvl="1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 dirty="0" err="1" smtClean="0"/>
              <a:t>Če</a:t>
            </a:r>
            <a:r>
              <a:rPr lang="en-US" sz="1800" dirty="0" smtClean="0"/>
              <a:t> je </a:t>
            </a:r>
            <a:r>
              <a:rPr lang="en-US" sz="1800" dirty="0" err="1" smtClean="0"/>
              <a:t>geslo</a:t>
            </a:r>
            <a:r>
              <a:rPr lang="en-US" sz="1800" dirty="0" smtClean="0"/>
              <a:t> </a:t>
            </a:r>
            <a:r>
              <a:rPr lang="en-US" sz="1800" dirty="0" err="1" smtClean="0"/>
              <a:t>preprosto</a:t>
            </a:r>
            <a:r>
              <a:rPr lang="en-US" sz="1800" dirty="0" smtClean="0"/>
              <a:t> </a:t>
            </a:r>
            <a:r>
              <a:rPr lang="en-US" sz="1800" dirty="0" err="1" smtClean="0"/>
              <a:t>ali</a:t>
            </a:r>
            <a:r>
              <a:rPr lang="en-US" sz="1800" dirty="0" smtClean="0"/>
              <a:t> </a:t>
            </a:r>
            <a:r>
              <a:rPr lang="en-US" sz="1800" dirty="0" err="1" smtClean="0"/>
              <a:t>pogosta</a:t>
            </a:r>
            <a:r>
              <a:rPr lang="en-US" sz="1800" dirty="0" smtClean="0"/>
              <a:t> </a:t>
            </a:r>
            <a:r>
              <a:rPr lang="en-US" sz="1800" dirty="0" err="1" smtClean="0"/>
              <a:t>fraza</a:t>
            </a:r>
            <a:r>
              <a:rPr lang="en-US" sz="1800" dirty="0" smtClean="0"/>
              <a:t>, </a:t>
            </a:r>
            <a:r>
              <a:rPr lang="en-US" sz="1800" dirty="0" err="1" smtClean="0"/>
              <a:t>ga</a:t>
            </a:r>
            <a:r>
              <a:rPr lang="en-US" sz="1800" dirty="0" smtClean="0"/>
              <a:t> </a:t>
            </a:r>
            <a:r>
              <a:rPr lang="en-US" sz="1800" dirty="0" err="1" smtClean="0"/>
              <a:t>lahko</a:t>
            </a:r>
            <a:r>
              <a:rPr lang="en-US" sz="1800" dirty="0" smtClean="0"/>
              <a:t> </a:t>
            </a:r>
            <a:r>
              <a:rPr lang="en-US" sz="1800" dirty="0" err="1" smtClean="0"/>
              <a:t>napadalec</a:t>
            </a:r>
            <a:r>
              <a:rPr lang="en-US" sz="1800" dirty="0" smtClean="0"/>
              <a:t> </a:t>
            </a:r>
            <a:r>
              <a:rPr lang="en-US" sz="1800" dirty="0" err="1" smtClean="0"/>
              <a:t>razkrije</a:t>
            </a:r>
            <a:r>
              <a:rPr lang="en-US" sz="1800" dirty="0" smtClean="0"/>
              <a:t> v </a:t>
            </a:r>
            <a:r>
              <a:rPr lang="en-US" sz="1800" dirty="0" err="1" smtClean="0"/>
              <a:t>nekaj</a:t>
            </a:r>
            <a:r>
              <a:rPr lang="en-US" sz="1800" dirty="0" smtClean="0"/>
              <a:t> </a:t>
            </a:r>
            <a:r>
              <a:rPr lang="en-US" sz="1800" dirty="0" err="1" smtClean="0"/>
              <a:t>sekundah</a:t>
            </a:r>
            <a:r>
              <a:rPr lang="en-US" sz="1800" dirty="0" smtClean="0"/>
              <a:t>. </a:t>
            </a:r>
            <a:r>
              <a:rPr lang="en-US" sz="1800" dirty="0" err="1" smtClean="0"/>
              <a:t>Slovarji</a:t>
            </a:r>
            <a:r>
              <a:rPr lang="en-US" sz="1800" dirty="0" smtClean="0"/>
              <a:t> z </a:t>
            </a:r>
            <a:r>
              <a:rPr lang="en-US" sz="1800" dirty="0" err="1" smtClean="0"/>
              <a:t>več</a:t>
            </a:r>
            <a:r>
              <a:rPr lang="en-US" sz="1800" dirty="0" smtClean="0"/>
              <a:t> </a:t>
            </a:r>
            <a:r>
              <a:rPr lang="en-US" sz="1800" dirty="0" err="1" smtClean="0"/>
              <a:t>milijoni</a:t>
            </a:r>
            <a:r>
              <a:rPr lang="en-US" sz="1800" dirty="0" smtClean="0"/>
              <a:t> </a:t>
            </a:r>
            <a:r>
              <a:rPr lang="en-US" sz="1800" dirty="0" err="1" smtClean="0"/>
              <a:t>vnaprej</a:t>
            </a:r>
            <a:r>
              <a:rPr lang="en-US" sz="1800" dirty="0" smtClean="0"/>
              <a:t> </a:t>
            </a:r>
            <a:r>
              <a:rPr lang="en-US" sz="1800" dirty="0" err="1" smtClean="0"/>
              <a:t>znanih</a:t>
            </a:r>
            <a:r>
              <a:rPr lang="en-US" sz="1800" dirty="0" smtClean="0"/>
              <a:t> </a:t>
            </a:r>
            <a:r>
              <a:rPr lang="en-US" sz="1800" dirty="0" err="1" smtClean="0"/>
              <a:t>gesel</a:t>
            </a:r>
            <a:r>
              <a:rPr lang="en-US" sz="1800" dirty="0" smtClean="0"/>
              <a:t> so </a:t>
            </a:r>
            <a:r>
              <a:rPr lang="en-US" sz="1800" dirty="0" err="1" smtClean="0"/>
              <a:t>javno</a:t>
            </a:r>
            <a:r>
              <a:rPr lang="en-US" sz="1800" dirty="0" smtClean="0"/>
              <a:t> </a:t>
            </a:r>
            <a:r>
              <a:rPr lang="en-US" sz="1800" dirty="0" err="1" smtClean="0"/>
              <a:t>dostopni</a:t>
            </a:r>
            <a:r>
              <a:rPr lang="en-US" sz="1800" dirty="0" smtClean="0"/>
              <a:t> in se </a:t>
            </a:r>
            <a:r>
              <a:rPr lang="en-US" sz="1800" dirty="0" err="1" smtClean="0"/>
              <a:t>pogosto</a:t>
            </a:r>
            <a:r>
              <a:rPr lang="en-US" sz="1800" dirty="0" smtClean="0"/>
              <a:t> </a:t>
            </a:r>
            <a:r>
              <a:rPr lang="en-US" sz="1800" dirty="0" err="1" smtClean="0"/>
              <a:t>uporabljajo</a:t>
            </a:r>
            <a:r>
              <a:rPr lang="en-US" sz="1800" dirty="0" smtClean="0"/>
              <a:t> </a:t>
            </a:r>
            <a:r>
              <a:rPr lang="en-US" sz="1800" dirty="0" err="1" smtClean="0"/>
              <a:t>pri</a:t>
            </a:r>
            <a:r>
              <a:rPr lang="en-US" sz="1800" dirty="0" smtClean="0"/>
              <a:t> </a:t>
            </a:r>
            <a:r>
              <a:rPr lang="en-US" sz="1800" dirty="0" err="1" smtClean="0"/>
              <a:t>avtomatiziranih</a:t>
            </a:r>
            <a:r>
              <a:rPr lang="en-US" sz="1800" dirty="0" smtClean="0"/>
              <a:t> </a:t>
            </a:r>
            <a:r>
              <a:rPr lang="en-US" sz="1800" dirty="0" err="1" smtClean="0"/>
              <a:t>napadih</a:t>
            </a:r>
            <a:r>
              <a:rPr lang="sl-SI" sz="1800" dirty="0" smtClean="0"/>
              <a:t>!!!!!!</a:t>
            </a:r>
            <a:endParaRPr lang="en-US" sz="1800" dirty="0"/>
          </a:p>
          <a:p>
            <a:pPr marL="0" lvl="1" indent="0">
              <a:spcBef>
                <a:spcPts val="1000"/>
              </a:spcBef>
              <a:spcAft>
                <a:spcPts val="1000"/>
              </a:spcAft>
              <a:buClr>
                <a:srgbClr val="E89756"/>
              </a:buClr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0" y="6303965"/>
            <a:ext cx="12191996" cy="554034"/>
          </a:xfrm>
          <a:prstGeom prst="rect">
            <a:avLst/>
          </a:prstGeom>
          <a:gradFill>
            <a:gsLst>
              <a:gs pos="0">
                <a:srgbClr val="00023A"/>
              </a:gs>
              <a:gs pos="100000">
                <a:srgbClr val="A53F51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 smtClean="0"/>
              <a:t>Kako naš program deluje?</a:t>
            </a:r>
            <a:endParaRPr 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3" y="2257059"/>
            <a:ext cx="4894005" cy="3904908"/>
          </a:xfrm>
        </p:spPr>
        <p:txBody>
          <a:bodyPr/>
          <a:lstStyle/>
          <a:p>
            <a:pPr marL="0" lvl="0" indent="0">
              <a:buNone/>
            </a:pPr>
            <a:r>
              <a:rPr lang="en-US" sz="1800" dirty="0" err="1" smtClean="0"/>
              <a:t>Naše</a:t>
            </a:r>
            <a:r>
              <a:rPr lang="en-US" sz="1800" dirty="0" smtClean="0"/>
              <a:t> </a:t>
            </a:r>
            <a:r>
              <a:rPr lang="en-US" sz="1800" dirty="0" err="1" smtClean="0"/>
              <a:t>orodje</a:t>
            </a:r>
            <a:r>
              <a:rPr lang="en-US" sz="1800" dirty="0" smtClean="0"/>
              <a:t> </a:t>
            </a:r>
            <a:r>
              <a:rPr lang="en-US" sz="1800" dirty="0" err="1" smtClean="0"/>
              <a:t>preverja</a:t>
            </a:r>
            <a:r>
              <a:rPr lang="en-US" sz="1800" dirty="0" smtClean="0"/>
              <a:t> </a:t>
            </a:r>
            <a:r>
              <a:rPr lang="en-US" sz="1800" dirty="0" err="1" smtClean="0"/>
              <a:t>gesla</a:t>
            </a:r>
            <a:r>
              <a:rPr lang="en-US" sz="1800" dirty="0" smtClean="0"/>
              <a:t> </a:t>
            </a:r>
            <a:r>
              <a:rPr lang="en-US" sz="1800" dirty="0" err="1" smtClean="0"/>
              <a:t>tudi</a:t>
            </a:r>
            <a:r>
              <a:rPr lang="en-US" sz="1800" dirty="0" smtClean="0"/>
              <a:t> </a:t>
            </a:r>
            <a:r>
              <a:rPr lang="en-US" sz="1800" dirty="0" err="1" smtClean="0"/>
              <a:t>proti</a:t>
            </a:r>
            <a:r>
              <a:rPr lang="en-US" sz="1800" dirty="0" smtClean="0"/>
              <a:t> </a:t>
            </a:r>
            <a:r>
              <a:rPr lang="en-US" sz="1800" dirty="0" err="1" smtClean="0"/>
              <a:t>znanemu</a:t>
            </a:r>
            <a:r>
              <a:rPr lang="en-US" sz="1800" dirty="0" smtClean="0"/>
              <a:t> </a:t>
            </a:r>
            <a:r>
              <a:rPr lang="en-US" sz="1800" dirty="0" err="1" smtClean="0"/>
              <a:t>slovarju</a:t>
            </a:r>
            <a:r>
              <a:rPr lang="en-US" sz="1800" dirty="0" smtClean="0"/>
              <a:t> (</a:t>
            </a:r>
            <a:r>
              <a:rPr lang="en-US" sz="1800" dirty="0" err="1" smtClean="0"/>
              <a:t>npr</a:t>
            </a:r>
            <a:r>
              <a:rPr lang="en-US" sz="1800" dirty="0" smtClean="0"/>
              <a:t>.</a:t>
            </a:r>
            <a:r>
              <a:rPr lang="sl-SI" sz="1800" dirty="0" smtClean="0"/>
              <a:t> slovar</a:t>
            </a:r>
            <a:r>
              <a:rPr lang="en-US" sz="1800" dirty="0" smtClean="0"/>
              <a:t>.txt), </a:t>
            </a:r>
            <a:r>
              <a:rPr lang="en-US" sz="1800" dirty="0" err="1" smtClean="0"/>
              <a:t>ki</a:t>
            </a:r>
            <a:r>
              <a:rPr lang="en-US" sz="1800" dirty="0" smtClean="0"/>
              <a:t> </a:t>
            </a:r>
            <a:r>
              <a:rPr lang="en-US" sz="1800" dirty="0" err="1" smtClean="0"/>
              <a:t>vsebuje</a:t>
            </a:r>
            <a:r>
              <a:rPr lang="en-US" sz="1800" dirty="0" smtClean="0"/>
              <a:t> </a:t>
            </a:r>
            <a:r>
              <a:rPr lang="en-US" sz="1800" dirty="0" err="1" smtClean="0"/>
              <a:t>tisoče</a:t>
            </a:r>
            <a:r>
              <a:rPr lang="en-US" sz="1800" dirty="0" smtClean="0"/>
              <a:t> </a:t>
            </a:r>
            <a:r>
              <a:rPr lang="en-US" sz="1800" dirty="0" err="1" smtClean="0"/>
              <a:t>najpogosteje</a:t>
            </a:r>
            <a:r>
              <a:rPr lang="en-US" sz="1800" dirty="0" smtClean="0"/>
              <a:t> </a:t>
            </a:r>
            <a:r>
              <a:rPr lang="en-US" sz="1800" dirty="0" err="1" smtClean="0"/>
              <a:t>uporabljenih</a:t>
            </a:r>
            <a:r>
              <a:rPr lang="en-US" sz="1800" dirty="0" smtClean="0"/>
              <a:t> in </a:t>
            </a:r>
            <a:r>
              <a:rPr lang="en-US" sz="1800" dirty="0" err="1" smtClean="0"/>
              <a:t>šibkih</a:t>
            </a:r>
            <a:r>
              <a:rPr lang="en-US" sz="1800" dirty="0" smtClean="0"/>
              <a:t> </a:t>
            </a:r>
            <a:r>
              <a:rPr lang="en-US" sz="1800" dirty="0" err="1" smtClean="0"/>
              <a:t>gesel</a:t>
            </a:r>
            <a:r>
              <a:rPr lang="en-US" sz="1800" dirty="0" smtClean="0"/>
              <a:t>. </a:t>
            </a:r>
            <a:r>
              <a:rPr lang="en-US" sz="1800" dirty="0" err="1" smtClean="0"/>
              <a:t>Če</a:t>
            </a:r>
            <a:r>
              <a:rPr lang="en-US" sz="1800" dirty="0" smtClean="0"/>
              <a:t> </a:t>
            </a:r>
            <a:r>
              <a:rPr lang="en-US" sz="1800" dirty="0" err="1" smtClean="0"/>
              <a:t>vnešeno</a:t>
            </a:r>
            <a:r>
              <a:rPr lang="en-US" sz="1800" dirty="0" smtClean="0"/>
              <a:t> </a:t>
            </a:r>
            <a:r>
              <a:rPr lang="en-US" sz="1800" dirty="0" err="1" smtClean="0"/>
              <a:t>geslo</a:t>
            </a:r>
            <a:r>
              <a:rPr lang="en-US" sz="1800" dirty="0" smtClean="0"/>
              <a:t> </a:t>
            </a:r>
            <a:r>
              <a:rPr lang="en-US" sz="1800" dirty="0" err="1" smtClean="0"/>
              <a:t>obstaja</a:t>
            </a:r>
            <a:r>
              <a:rPr lang="en-US" sz="1800" dirty="0" smtClean="0"/>
              <a:t> v tem </a:t>
            </a:r>
            <a:r>
              <a:rPr lang="en-US" sz="1800" dirty="0" err="1" smtClean="0"/>
              <a:t>slovarju</a:t>
            </a:r>
            <a:r>
              <a:rPr lang="en-US" sz="1800" dirty="0" smtClean="0"/>
              <a:t>, je </a:t>
            </a:r>
            <a:r>
              <a:rPr lang="en-US" sz="1800" dirty="0" err="1" smtClean="0"/>
              <a:t>označeno</a:t>
            </a:r>
            <a:r>
              <a:rPr lang="en-US" sz="1800" dirty="0" smtClean="0"/>
              <a:t> </a:t>
            </a:r>
            <a:r>
              <a:rPr lang="en-US" sz="1800" dirty="0" err="1" smtClean="0"/>
              <a:t>kot</a:t>
            </a:r>
            <a:r>
              <a:rPr lang="en-US" sz="1800" dirty="0" smtClean="0"/>
              <a:t> </a:t>
            </a:r>
            <a:r>
              <a:rPr lang="en-US" sz="1800" dirty="0" err="1" smtClean="0"/>
              <a:t>nevarno</a:t>
            </a:r>
            <a:r>
              <a:rPr lang="en-US" sz="1800" dirty="0" smtClean="0"/>
              <a:t>, </a:t>
            </a:r>
            <a:r>
              <a:rPr lang="en-US" sz="1800" dirty="0" err="1" smtClean="0"/>
              <a:t>saj</a:t>
            </a:r>
            <a:r>
              <a:rPr lang="en-US" sz="1800" dirty="0" smtClean="0"/>
              <a:t> </a:t>
            </a:r>
            <a:r>
              <a:rPr lang="en-US" sz="1800" dirty="0" err="1" smtClean="0"/>
              <a:t>ga</a:t>
            </a:r>
            <a:r>
              <a:rPr lang="en-US" sz="1800" dirty="0" smtClean="0"/>
              <a:t> </a:t>
            </a:r>
            <a:r>
              <a:rPr lang="en-US" sz="1800" dirty="0" err="1" smtClean="0"/>
              <a:t>napadalci</a:t>
            </a:r>
            <a:r>
              <a:rPr lang="en-US" sz="1800" dirty="0" smtClean="0"/>
              <a:t> </a:t>
            </a:r>
            <a:r>
              <a:rPr lang="en-US" sz="1800" dirty="0" err="1" smtClean="0"/>
              <a:t>lahko</a:t>
            </a:r>
            <a:r>
              <a:rPr lang="en-US" sz="1800" dirty="0" smtClean="0"/>
              <a:t> </a:t>
            </a:r>
            <a:r>
              <a:rPr lang="en-US" sz="1800" dirty="0" err="1" smtClean="0"/>
              <a:t>hitro</a:t>
            </a:r>
            <a:r>
              <a:rPr lang="en-US" sz="1800" dirty="0" smtClean="0"/>
              <a:t> </a:t>
            </a:r>
            <a:r>
              <a:rPr lang="en-US" sz="1800" dirty="0" err="1" smtClean="0"/>
              <a:t>uganejo</a:t>
            </a:r>
            <a:r>
              <a:rPr lang="en-US" sz="1800" dirty="0" smtClean="0"/>
              <a:t> z </a:t>
            </a:r>
            <a:r>
              <a:rPr lang="en-US" sz="1800" dirty="0" err="1" smtClean="0"/>
              <a:t>napadom</a:t>
            </a:r>
            <a:r>
              <a:rPr lang="en-US" sz="1800" dirty="0" smtClean="0"/>
              <a:t> s </a:t>
            </a:r>
            <a:r>
              <a:rPr lang="en-US" sz="1800" dirty="0" err="1" smtClean="0"/>
              <a:t>slovarjem</a:t>
            </a:r>
            <a:r>
              <a:rPr lang="en-US" sz="1800" dirty="0" smtClean="0"/>
              <a:t>.</a:t>
            </a:r>
            <a:endParaRPr lang="sl-SI" sz="1800" dirty="0" smtClean="0"/>
          </a:p>
          <a:p>
            <a:pPr marL="0" lvl="0" indent="0">
              <a:buNone/>
            </a:pPr>
            <a:r>
              <a:rPr lang="en-US" sz="1800" dirty="0" smtClean="0"/>
              <a:t>✅ </a:t>
            </a:r>
            <a:r>
              <a:rPr lang="en-US" sz="1800" dirty="0" err="1" smtClean="0"/>
              <a:t>Tako</a:t>
            </a:r>
            <a:r>
              <a:rPr lang="en-US" sz="1800" dirty="0" smtClean="0"/>
              <a:t> </a:t>
            </a:r>
            <a:r>
              <a:rPr lang="en-US" sz="1800" dirty="0" err="1" smtClean="0"/>
              <a:t>uporabnik</a:t>
            </a:r>
            <a:r>
              <a:rPr lang="en-US" sz="1800" dirty="0" smtClean="0"/>
              <a:t> </a:t>
            </a:r>
            <a:r>
              <a:rPr lang="en-US" sz="1800" dirty="0" err="1" smtClean="0"/>
              <a:t>dobi</a:t>
            </a:r>
            <a:r>
              <a:rPr lang="en-US" sz="1800" dirty="0" smtClean="0"/>
              <a:t> </a:t>
            </a:r>
            <a:r>
              <a:rPr lang="en-US" sz="1800" dirty="0" err="1" smtClean="0"/>
              <a:t>jasno</a:t>
            </a:r>
            <a:r>
              <a:rPr lang="en-US" sz="1800" dirty="0" smtClean="0"/>
              <a:t> </a:t>
            </a:r>
            <a:r>
              <a:rPr lang="en-US" sz="1800" dirty="0" err="1" smtClean="0"/>
              <a:t>opozorilo</a:t>
            </a:r>
            <a:r>
              <a:rPr lang="en-US" sz="1800" dirty="0" smtClean="0"/>
              <a:t>, da je </a:t>
            </a:r>
            <a:r>
              <a:rPr lang="en-US" sz="1800" dirty="0" err="1" smtClean="0"/>
              <a:t>geslo</a:t>
            </a:r>
            <a:r>
              <a:rPr lang="en-US" sz="1800" dirty="0" smtClean="0"/>
              <a:t> </a:t>
            </a:r>
            <a:r>
              <a:rPr lang="en-US" sz="1800" dirty="0" err="1" smtClean="0"/>
              <a:t>potencialno</a:t>
            </a:r>
            <a:r>
              <a:rPr lang="en-US" sz="1800" dirty="0" smtClean="0"/>
              <a:t> </a:t>
            </a:r>
            <a:r>
              <a:rPr lang="en-US" sz="1800" dirty="0" err="1" smtClean="0"/>
              <a:t>ranljivo</a:t>
            </a:r>
            <a:r>
              <a:rPr lang="en-US" sz="1800" dirty="0" smtClean="0"/>
              <a:t> – </a:t>
            </a:r>
            <a:r>
              <a:rPr lang="en-US" sz="1800" dirty="0" err="1" smtClean="0"/>
              <a:t>še</a:t>
            </a:r>
            <a:r>
              <a:rPr lang="en-US" sz="1800" dirty="0" smtClean="0"/>
              <a:t> </a:t>
            </a:r>
            <a:r>
              <a:rPr lang="en-US" sz="1800" dirty="0" err="1" smtClean="0"/>
              <a:t>preden</a:t>
            </a:r>
            <a:r>
              <a:rPr lang="en-US" sz="1800" dirty="0" smtClean="0"/>
              <a:t> </a:t>
            </a:r>
            <a:r>
              <a:rPr lang="en-US" sz="1800" dirty="0" err="1" smtClean="0"/>
              <a:t>ga</a:t>
            </a:r>
            <a:r>
              <a:rPr lang="en-US" sz="1800" dirty="0" smtClean="0"/>
              <a:t> </a:t>
            </a:r>
            <a:r>
              <a:rPr lang="en-US" sz="1800" dirty="0" err="1" smtClean="0"/>
              <a:t>uporabi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208" y="2029968"/>
            <a:ext cx="5873937" cy="3066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 descr="A close up of dots&#10;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6" cy="6858000"/>
          </a:xfrm>
          <a:solidFill>
            <a:srgbClr val="000000"/>
          </a:solidFill>
        </p:spPr>
      </p:pic>
      <p:sp>
        <p:nvSpPr>
          <p:cNvPr id="3" name="Title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 smtClean="0"/>
              <a:t>Za varnost gesel smo odgovorni vsi!</a:t>
            </a:r>
            <a:endParaRPr lang="en-US" dirty="0"/>
          </a:p>
        </p:txBody>
      </p:sp>
      <p:sp>
        <p:nvSpPr>
          <p:cNvPr id="4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1362071" y="3738624"/>
            <a:ext cx="9467853" cy="2527913"/>
          </a:xfrm>
        </p:spPr>
        <p:txBody>
          <a:bodyPr anchorCtr="1"/>
          <a:lstStyle/>
          <a:p>
            <a:pPr marL="0" lvl="0" indent="0" algn="ctr">
              <a:buNone/>
            </a:pPr>
            <a:r>
              <a:rPr lang="sl-SI" sz="1800" dirty="0" smtClean="0">
                <a:solidFill>
                  <a:srgbClr val="FFFFFF"/>
                </a:solidFill>
              </a:rPr>
              <a:t>HVALA ZA POZORNOST</a:t>
            </a:r>
            <a:endParaRPr lang="sl-SI" sz="1800" dirty="0">
              <a:solidFill>
                <a:srgbClr val="FFFFFF"/>
              </a:solidFill>
            </a:endParaRPr>
          </a:p>
          <a:p>
            <a:pPr marL="0" lvl="0" indent="0" algn="ctr">
              <a:buNone/>
            </a:pPr>
            <a:r>
              <a:rPr lang="sl-SI" sz="1800" dirty="0" smtClean="0">
                <a:solidFill>
                  <a:srgbClr val="FFFFFF"/>
                </a:solidFill>
              </a:rPr>
              <a:t>Georgi Dimov</a:t>
            </a:r>
          </a:p>
          <a:p>
            <a:pPr marL="0" lvl="0" indent="0" algn="ctr">
              <a:buNone/>
            </a:pPr>
            <a:r>
              <a:rPr lang="sl-SI" sz="1800" dirty="0" smtClean="0">
                <a:solidFill>
                  <a:srgbClr val="FFFFFF"/>
                </a:solidFill>
              </a:rPr>
              <a:t>Matej Filipov</a:t>
            </a:r>
          </a:p>
          <a:p>
            <a:pPr marL="0" lvl="0" indent="0" algn="ctr">
              <a:buNone/>
            </a:pPr>
            <a:r>
              <a:rPr lang="sl-SI" sz="1800" dirty="0" smtClean="0">
                <a:solidFill>
                  <a:srgbClr val="FFFFFF"/>
                </a:solidFill>
              </a:rPr>
              <a:t>Anastasija Nechoska</a:t>
            </a:r>
          </a:p>
          <a:p>
            <a:pPr marL="0" lvl="0" indent="0" algn="ctr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Cilj tega projekta</a:t>
            </a:r>
          </a:p>
        </p:txBody>
      </p:sp>
      <p:pic>
        <p:nvPicPr>
          <p:cNvPr id="3" name="Picture Placeholder 14" descr="A group of people sitting around a table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2" r="2"/>
          <a:stretch>
            <a:fillRect/>
          </a:stretch>
        </p:blipFill>
        <p:spPr>
          <a:xfrm>
            <a:off x="-28885" y="0"/>
            <a:ext cx="6115049" cy="6858000"/>
          </a:xfrm>
        </p:spPr>
      </p:pic>
      <p:sp>
        <p:nvSpPr>
          <p:cNvPr id="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5471028" y="2752344"/>
            <a:ext cx="6531431" cy="3136391"/>
          </a:xfrm>
        </p:spPr>
        <p:txBody>
          <a:bodyPr/>
          <a:lstStyle/>
          <a:p>
            <a:pPr marL="285750" lvl="0" indent="-285750">
              <a:lnSpc>
                <a:spcPct val="140000"/>
              </a:lnSpc>
            </a:pPr>
            <a:r>
              <a:rPr lang="en-US" sz="1800" cap="all" spc="300"/>
              <a:t>presega osnovni “password meter”,</a:t>
            </a:r>
          </a:p>
          <a:p>
            <a:pPr marL="285750" lvl="0" indent="-285750">
              <a:lnSpc>
                <a:spcPct val="140000"/>
              </a:lnSpc>
            </a:pPr>
            <a:r>
              <a:rPr lang="en-US" sz="1800" cap="all" spc="300"/>
              <a:t>omogoča preverjanje ali je geslo bilo zlorabljeno v znanih podatkovnih vdorih (prek storitve HaveIBeenPwned),</a:t>
            </a:r>
          </a:p>
          <a:p>
            <a:pPr marL="285750" lvl="0" indent="-285750">
              <a:lnSpc>
                <a:spcPct val="140000"/>
              </a:lnSpc>
            </a:pPr>
            <a:r>
              <a:rPr lang="en-US" sz="1800" cap="all" spc="300"/>
              <a:t>in preverjanje ali je geslo del javno dostopnih slovarjev šibkih gesel, kot jih ponuja Crackstation.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close up of computer code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alphaModFix amt="40000"/>
          </a:blip>
          <a:srcRect t="7813" b="7813"/>
          <a:stretch>
            <a:fillRect/>
          </a:stretch>
        </p:blipFill>
        <p:spPr>
          <a:xfrm>
            <a:off x="0" y="0"/>
            <a:ext cx="12191996" cy="6858000"/>
          </a:xfrm>
        </p:spPr>
      </p:pic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Primer uporabe – Preverjanje zlorabe gesla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Preverjanje zlorabe gesla (HaveIBeenPwned)</a:t>
            </a:r>
          </a:p>
        </p:txBody>
      </p:sp>
      <p:pic>
        <p:nvPicPr>
          <p:cNvPr id="3" name="Picture Placeholder 7" descr="A person talking to another person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0437" r="10437"/>
          <a:stretch>
            <a:fillRect/>
          </a:stretch>
        </p:blipFill>
        <p:spPr>
          <a:xfrm>
            <a:off x="0" y="0"/>
            <a:ext cx="4287841" cy="6858000"/>
          </a:xfrm>
        </p:spPr>
      </p:pic>
      <p:sp>
        <p:nvSpPr>
          <p:cNvPr id="4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5242428" y="2286000"/>
            <a:ext cx="6241648" cy="3474720"/>
          </a:xfrm>
        </p:spPr>
        <p:txBody>
          <a:bodyPr/>
          <a:lstStyle/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Uporaba storitve api.pwnedpasswords.com</a:t>
            </a:r>
          </a:p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Geslo se SHA1 zgošči (hash)</a:t>
            </a:r>
          </a:p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pl-PL" sz="1800"/>
              <a:t>Pošlje se samo prvih 5 znakov hasha (za zasebnost)</a:t>
            </a:r>
            <a:endParaRPr lang="en-US" sz="1800"/>
          </a:p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API vrne seznam ujemanj</a:t>
            </a:r>
          </a:p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pt-BR" sz="1800"/>
              <a:t>Preverimo, ali preostanek hasha obstaja v odgovoru</a:t>
            </a:r>
            <a:endParaRPr lang="en-US" sz="1800"/>
          </a:p>
          <a:p>
            <a:pPr lvl="0">
              <a:spcAft>
                <a:spcPts val="1000"/>
              </a:spcAft>
              <a:buClr>
                <a:srgbClr val="E89756"/>
              </a:buClr>
              <a:buFont typeface="Wingdings" pitchFamily="2"/>
              <a:buChar char="§"/>
            </a:pPr>
            <a:r>
              <a:rPr lang="en-US" sz="1800"/>
              <a:t>Če obstaja → geslo je zlorabljeno (število pojavitev)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close up of computer code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alphaModFix amt="40000"/>
          </a:blip>
          <a:srcRect t="7813" b="7813"/>
          <a:stretch>
            <a:fillRect/>
          </a:stretch>
        </p:blipFill>
        <p:spPr>
          <a:xfrm>
            <a:off x="0" y="0"/>
            <a:ext cx="12191996" cy="6858000"/>
          </a:xfrm>
        </p:spPr>
      </p:pic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Preverjanje </a:t>
            </a:r>
            <a:r>
              <a:rPr lang="sl-SI"/>
              <a:t>MOČI GESLA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119140" y="408947"/>
            <a:ext cx="6161885" cy="1088776"/>
          </a:xfrm>
        </p:spPr>
        <p:txBody>
          <a:bodyPr/>
          <a:lstStyle/>
          <a:p>
            <a:pPr lvl="0"/>
            <a:r>
              <a:rPr lang="en-GB"/>
              <a:t>🔐</a:t>
            </a:r>
            <a:r>
              <a:rPr lang="en-US"/>
              <a:t>Preverjanje </a:t>
            </a:r>
            <a:r>
              <a:rPr lang="sl-SI"/>
              <a:t>moči gesla</a:t>
            </a:r>
            <a:endParaRPr lang="en-GB"/>
          </a:p>
        </p:txBody>
      </p:sp>
      <p:sp>
        <p:nvSpPr>
          <p:cNvPr id="3" name="Content Placeholder 3"/>
          <p:cNvSpPr txBox="1">
            <a:spLocks noGrp="1"/>
          </p:cNvSpPr>
          <p:nvPr>
            <p:ph type="body" idx="4294967295"/>
          </p:nvPr>
        </p:nvSpPr>
        <p:spPr>
          <a:xfrm>
            <a:off x="5221882" y="1875032"/>
            <a:ext cx="5843381" cy="3251770"/>
          </a:xfrm>
        </p:spPr>
        <p:txBody>
          <a:bodyPr/>
          <a:lstStyle/>
          <a:p>
            <a:pPr marL="0" lvl="0" indent="0">
              <a:buNone/>
            </a:pPr>
            <a:r>
              <a:rPr lang="en-GB" sz="2000"/>
              <a:t>Geslo se ocenjuje glede na naslednje lastnosti:</a:t>
            </a:r>
          </a:p>
          <a:p>
            <a:pPr marL="0" lvl="0" indent="0">
              <a:buNone/>
            </a:pPr>
            <a:r>
              <a:rPr lang="en-GB" sz="2000"/>
              <a:t>✅ Dolžina gesla</a:t>
            </a:r>
          </a:p>
          <a:p>
            <a:pPr marL="0" lvl="0" indent="0">
              <a:buNone/>
            </a:pPr>
            <a:r>
              <a:rPr lang="en-GB" sz="2000"/>
              <a:t>✅ Ali vsebuje male črke (npr. a, b, c…)</a:t>
            </a:r>
          </a:p>
          <a:p>
            <a:pPr marL="0" lvl="0" indent="0">
              <a:buNone/>
            </a:pPr>
            <a:r>
              <a:rPr lang="en-GB" sz="2000"/>
              <a:t>✅ Ali vsebuje velike črke (npr. A, B, C…)</a:t>
            </a:r>
          </a:p>
          <a:p>
            <a:pPr marL="0" lvl="0" indent="0">
              <a:buNone/>
            </a:pPr>
            <a:r>
              <a:rPr lang="en-GB" sz="2000"/>
              <a:t>✅ Ali vsebuje številke (npr. 1, 2, 3…)</a:t>
            </a:r>
          </a:p>
          <a:p>
            <a:pPr marL="0" lvl="0" indent="0">
              <a:buNone/>
            </a:pPr>
            <a:r>
              <a:rPr lang="en-GB" sz="2000"/>
              <a:t>✅ Ali vsebuje posebne znake (npr. !, @, #…)</a:t>
            </a:r>
          </a:p>
          <a:p>
            <a:pPr lvl="0"/>
            <a:endParaRPr lang="en-GB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"/>
            <a:ext cx="4674741" cy="69037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⚙️</a:t>
            </a:r>
            <a:r>
              <a:rPr lang="en-GB" b="1"/>
              <a:t>Kako deluje v ozadju?</a:t>
            </a:r>
            <a:br>
              <a:rPr lang="en-GB" b="1"/>
            </a:br>
            <a:endParaRPr lang="en-GB"/>
          </a:p>
        </p:txBody>
      </p:sp>
      <p:sp>
        <p:nvSpPr>
          <p:cNvPr id="3" name="Content Placeholder 3"/>
          <p:cNvSpPr txBox="1">
            <a:spLocks noGrp="1"/>
          </p:cNvSpPr>
          <p:nvPr>
            <p:ph type="body" idx="4294967295"/>
          </p:nvPr>
        </p:nvSpPr>
        <p:spPr>
          <a:xfrm>
            <a:off x="5242428" y="1691640"/>
            <a:ext cx="6241648" cy="3474720"/>
          </a:xfrm>
        </p:spPr>
        <p:txBody>
          <a:bodyPr/>
          <a:lstStyle/>
          <a:p>
            <a:pPr lvl="0"/>
            <a:r>
              <a:rPr lang="en-GB" sz="2000" b="1"/>
              <a:t>Kako deluje preverjanje?</a:t>
            </a:r>
          </a:p>
          <a:p>
            <a:pPr lvl="0">
              <a:buFont typeface="Calibri Light"/>
              <a:buAutoNum type="arabicPeriod"/>
            </a:pPr>
            <a:r>
              <a:rPr lang="en-GB" sz="2000"/>
              <a:t>Ko uporabnik tipka, se vsak znak analizira.</a:t>
            </a:r>
          </a:p>
          <a:p>
            <a:pPr lvl="0">
              <a:buFont typeface="Calibri Light"/>
              <a:buAutoNum type="arabicPeriod"/>
            </a:pPr>
            <a:r>
              <a:rPr lang="en-GB" sz="2000"/>
              <a:t>Sproti preverjamo, katere vrste znakov geslo vsebuje.</a:t>
            </a:r>
          </a:p>
          <a:p>
            <a:pPr lvl="0">
              <a:buFont typeface="Calibri Light"/>
              <a:buAutoNum type="arabicPeriod"/>
            </a:pPr>
            <a:r>
              <a:rPr lang="en-GB" sz="2000"/>
              <a:t>Preštejemo skupno število vrst znakov.</a:t>
            </a:r>
          </a:p>
          <a:p>
            <a:pPr lvl="0">
              <a:buFont typeface="Calibri Light"/>
              <a:buAutoNum type="arabicPeriod"/>
            </a:pPr>
            <a:r>
              <a:rPr lang="en-GB" sz="2000"/>
              <a:t>Na podlagi dolžine + raznolikosti določimo moč gesla.</a:t>
            </a:r>
          </a:p>
          <a:p>
            <a:pPr lvl="0">
              <a:buFont typeface="Calibri Light"/>
              <a:buAutoNum type="arabicPeriod"/>
            </a:pPr>
            <a:r>
              <a:rPr lang="en-GB" sz="2000"/>
              <a:t>Ustrezna ocena se prikaže v barvnem okvirčku spodaj.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556"/>
          <a:stretch>
            <a:fillRect/>
          </a:stretch>
        </p:blipFill>
        <p:spPr>
          <a:xfrm>
            <a:off x="-82195" y="-71917"/>
            <a:ext cx="4331275" cy="23922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319"/>
          <a:stretch>
            <a:fillRect/>
          </a:stretch>
        </p:blipFill>
        <p:spPr>
          <a:xfrm>
            <a:off x="-82195" y="2320290"/>
            <a:ext cx="4331275" cy="23922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195" y="4712497"/>
            <a:ext cx="4331265" cy="22174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459726" y="0"/>
            <a:ext cx="6241648" cy="1710357"/>
          </a:xfrm>
        </p:spPr>
        <p:txBody>
          <a:bodyPr/>
          <a:lstStyle/>
          <a:p>
            <a:pPr lvl="0"/>
            <a:r>
              <a:rPr lang="en-GB"/>
              <a:t>💡 nasveti za uporabnike</a:t>
            </a:r>
          </a:p>
        </p:txBody>
      </p:sp>
      <p:sp>
        <p:nvSpPr>
          <p:cNvPr id="3" name="Content Placeholder 3"/>
          <p:cNvSpPr txBox="1">
            <a:spLocks noGrp="1"/>
          </p:cNvSpPr>
          <p:nvPr>
            <p:ph type="body" idx="4294967295"/>
          </p:nvPr>
        </p:nvSpPr>
        <p:spPr>
          <a:xfrm>
            <a:off x="5634386" y="1715204"/>
            <a:ext cx="6241648" cy="3474720"/>
          </a:xfrm>
        </p:spPr>
        <p:txBody>
          <a:bodyPr/>
          <a:lstStyle/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1. Uporabi dolga gesla (Najmanj 12 znakov, priporočljivo 14+)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2. Vključi različne znake 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3. Ne uporabljaj osebnih podatkov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4. Izogibaj se pogostim geslom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5. Uporabi fraze ali stavke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6.</a:t>
            </a:r>
            <a:r>
              <a:rPr lang="pl-PL" sz="2000"/>
              <a:t> Za vsako spletno stran drugo geslo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000"/>
              <a:t>7. . Redno menjaj pomembna gesla (npr. za e-pošto, bančne račune)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54929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close up of computer code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alphaModFix amt="40000"/>
          </a:blip>
          <a:srcRect t="7813" b="7813"/>
          <a:stretch>
            <a:fillRect/>
          </a:stretch>
        </p:blipFill>
        <p:spPr>
          <a:xfrm>
            <a:off x="0" y="0"/>
            <a:ext cx="12191996" cy="6858000"/>
          </a:xfrm>
        </p:spPr>
      </p:pic>
      <p:sp>
        <p:nvSpPr>
          <p:cNvPr id="3" name="Tit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dirty="0" smtClean="0"/>
              <a:t>Napadi z slovarjem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9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Tech%20presentation</Template>
  <TotalTime>68</TotalTime>
  <Words>481</Words>
  <Application>Microsoft Office PowerPoint</Application>
  <PresentationFormat>Widescreen</PresentationFormat>
  <Paragraphs>60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Wingdings</vt:lpstr>
      <vt:lpstr>Custom</vt:lpstr>
      <vt:lpstr>Napredni preverjevalnik gesel</vt:lpstr>
      <vt:lpstr>Cilj tega projekta</vt:lpstr>
      <vt:lpstr>Primer uporabe – Preverjanje zlorabe gesla</vt:lpstr>
      <vt:lpstr>Preverjanje zlorabe gesla (HaveIBeenPwned)</vt:lpstr>
      <vt:lpstr>Preverjanje MOČI GESLA</vt:lpstr>
      <vt:lpstr>🔐Preverjanje moči gesla</vt:lpstr>
      <vt:lpstr>⚙️Kako deluje v ozadju? </vt:lpstr>
      <vt:lpstr>💡 nasveti za uporabnike</vt:lpstr>
      <vt:lpstr>Napadi z slovarjem</vt:lpstr>
      <vt:lpstr>Zakaj je preprečevanje napad z slovarjer pomembno?</vt:lpstr>
      <vt:lpstr>Kako naš program deluje?</vt:lpstr>
      <vt:lpstr>Za varnost gesel smo odgovorni vsi!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Napredni preverjevalnik gesel</dc:title>
  <dc:creator>Gjorgji Dimov;Matej Filipov;Anastasija Nechoska</dc:creator>
  <cp:lastModifiedBy>MATEJ</cp:lastModifiedBy>
  <cp:revision>6</cp:revision>
  <dcterms:created xsi:type="dcterms:W3CDTF">2025-05-06T10:06:36Z</dcterms:created>
  <dcterms:modified xsi:type="dcterms:W3CDTF">2025-05-06T17:22:07Z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